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512" r:id="rId3"/>
    <p:sldId id="547" r:id="rId4"/>
    <p:sldId id="573" r:id="rId5"/>
    <p:sldId id="574" r:id="rId6"/>
    <p:sldId id="575" r:id="rId7"/>
    <p:sldId id="580" r:id="rId8"/>
    <p:sldId id="588" r:id="rId9"/>
    <p:sldId id="581" r:id="rId10"/>
    <p:sldId id="590" r:id="rId11"/>
    <p:sldId id="576" r:id="rId12"/>
    <p:sldId id="585" r:id="rId13"/>
    <p:sldId id="578" r:id="rId14"/>
    <p:sldId id="582" r:id="rId15"/>
    <p:sldId id="586" r:id="rId16"/>
    <p:sldId id="579" r:id="rId17"/>
    <p:sldId id="4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Veronique" initials="KV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623"/>
    <a:srgbClr val="394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5"/>
    <p:restoredTop sz="94762"/>
  </p:normalViewPr>
  <p:slideViewPr>
    <p:cSldViewPr snapToGrid="0" snapToObjects="1">
      <p:cViewPr varScale="1">
        <p:scale>
          <a:sx n="119" d="100"/>
          <a:sy n="119" d="100"/>
        </p:scale>
        <p:origin x="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488A-4B9C-214F-9D25-F63BBDC664DC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15EAE-E072-1C4F-98C4-0A50B189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15EAE-E072-1C4F-98C4-0A50B18955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FC8023-1B80-2E46-8EB0-224FB19C62EF}"/>
              </a:ext>
            </a:extLst>
          </p:cNvPr>
          <p:cNvSpPr/>
          <p:nvPr userDrawn="1"/>
        </p:nvSpPr>
        <p:spPr>
          <a:xfrm>
            <a:off x="0" y="0"/>
            <a:ext cx="12192000" cy="69708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37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1574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C83271-207E-2347-9A44-F9346BFE48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68368" y="1"/>
            <a:ext cx="2823633" cy="11662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3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0319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0242CCD-4BAB-2B44-940A-4717021B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2427"/>
            <a:ext cx="7721600" cy="609600"/>
          </a:xfrm>
        </p:spPr>
        <p:txBody>
          <a:bodyPr/>
          <a:lstStyle>
            <a:lvl1pPr>
              <a:defRPr>
                <a:solidFill>
                  <a:srgbClr val="54555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AAAB85-88C8-6745-AFD6-B754C6E2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76867"/>
            <a:ext cx="10363200" cy="4690533"/>
          </a:xfrm>
        </p:spPr>
        <p:txBody>
          <a:bodyPr/>
          <a:lstStyle>
            <a:lvl1pPr>
              <a:buClr>
                <a:srgbClr val="92D050"/>
              </a:buClr>
              <a:defRPr>
                <a:solidFill>
                  <a:srgbClr val="545553"/>
                </a:solidFill>
              </a:defRPr>
            </a:lvl1pPr>
            <a:lvl2pPr>
              <a:defRPr>
                <a:solidFill>
                  <a:srgbClr val="545553"/>
                </a:solidFill>
              </a:defRPr>
            </a:lvl2pPr>
            <a:lvl3pPr>
              <a:buClr>
                <a:srgbClr val="92D050"/>
              </a:buClr>
              <a:defRPr>
                <a:solidFill>
                  <a:srgbClr val="545553"/>
                </a:solidFill>
              </a:defRPr>
            </a:lvl3pPr>
            <a:lvl4pPr>
              <a:defRPr>
                <a:solidFill>
                  <a:srgbClr val="545553"/>
                </a:solidFill>
              </a:defRPr>
            </a:lvl4pPr>
            <a:lvl5pPr>
              <a:defRPr>
                <a:solidFill>
                  <a:srgbClr val="5455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94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5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55DF-B644-EC4C-851E-BF19B319EF8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56A2-37BA-8C4A-B2B7-EDE31FABF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617A5-622F-E44C-BCCB-AFDEAD29A7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534240" y="8604095"/>
            <a:ext cx="1027675" cy="2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emf"/><Relationship Id="rId7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12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slide" Target="slide11.xml"/><Relationship Id="rId5" Type="http://schemas.openxmlformats.org/officeDocument/2006/relationships/image" Target="../media/image20.png"/><Relationship Id="rId10" Type="http://schemas.openxmlformats.org/officeDocument/2006/relationships/slide" Target="slide13.xml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5.emf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6.xml"/><Relationship Id="rId5" Type="http://schemas.openxmlformats.org/officeDocument/2006/relationships/image" Target="../media/image5.emf"/><Relationship Id="rId10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emf"/><Relationship Id="rId7" Type="http://schemas.openxmlformats.org/officeDocument/2006/relationships/slide" Target="slide6.xml"/><Relationship Id="rId12" Type="http://schemas.openxmlformats.org/officeDocument/2006/relationships/image" Target="../media/image25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0.png"/><Relationship Id="rId5" Type="http://schemas.openxmlformats.org/officeDocument/2006/relationships/slide" Target="slide13.xml"/><Relationship Id="rId10" Type="http://schemas.openxmlformats.org/officeDocument/2006/relationships/image" Target="../media/image24.jpe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7.png"/><Relationship Id="rId7" Type="http://schemas.openxmlformats.org/officeDocument/2006/relationships/slide" Target="slide1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5.emf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emf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10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slide" Target="slide11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ADB058C-94E2-1246-A616-DFD9AEDC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7057" y="-4845102"/>
            <a:ext cx="15305133" cy="1442785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D7EADE1-5FC1-3F40-86A7-BF1AEF6A7349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D70492A-75BD-FA49-B99C-601FC5E7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933566" y="756213"/>
            <a:ext cx="5253001" cy="512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E72C83-1CB8-854A-AC21-3560984A0DCB}"/>
              </a:ext>
            </a:extLst>
          </p:cNvPr>
          <p:cNvSpPr txBox="1">
            <a:spLocks/>
          </p:cNvSpPr>
          <p:nvPr/>
        </p:nvSpPr>
        <p:spPr>
          <a:xfrm>
            <a:off x="812800" y="3837063"/>
            <a:ext cx="10363200" cy="108489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en-US" sz="3600" b="1" dirty="0">
                <a:solidFill>
                  <a:srgbClr val="394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</a:t>
            </a:r>
            <a:r>
              <a:rPr lang="it-IT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en-US" sz="3600" b="1" dirty="0">
                <a:solidFill>
                  <a:srgbClr val="394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</a:p>
          <a:p>
            <a:pPr>
              <a:defRPr/>
            </a:pPr>
            <a:r>
              <a:rPr lang="fr-FR" sz="2400" b="0" i="0" u="none" strike="noStrike" baseline="0" dirty="0">
                <a:solidFill>
                  <a:srgbClr val="313C46"/>
                </a:solidFill>
                <a:latin typeface="NeueHaasUnicaW1G-Regular" panose="020B0504030206020203" pitchFamily="34" charset="0"/>
              </a:rPr>
              <a:t> </a:t>
            </a:r>
            <a:r>
              <a:rPr lang="fr-FR" sz="2400" b="0" i="0" u="none" strike="noStrike" baseline="0" dirty="0" err="1">
                <a:solidFill>
                  <a:srgbClr val="313C46"/>
                </a:solidFill>
                <a:latin typeface="NeueHaasUnicaW1G-Regular" panose="020B0504030206020203" pitchFamily="34" charset="0"/>
              </a:rPr>
              <a:t>ReThink</a:t>
            </a:r>
            <a:r>
              <a:rPr lang="fr-FR" sz="2400" b="0" i="0" u="none" strike="noStrike" baseline="0" dirty="0">
                <a:solidFill>
                  <a:srgbClr val="313C46"/>
                </a:solidFill>
                <a:latin typeface="NeueHaasUnicaW1G-Regular" panose="020B0504030206020203" pitchFamily="34" charset="0"/>
              </a:rPr>
              <a:t> HVAC</a:t>
            </a:r>
            <a:endParaRPr lang="en-US" altLang="en-US" sz="2400" b="1" dirty="0">
              <a:solidFill>
                <a:srgbClr val="394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75760-D622-E647-8BDB-24E6FDE50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095" y="6484330"/>
            <a:ext cx="770756" cy="2218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4CC103D-11A4-614A-B967-1F65E53546EE}"/>
              </a:ext>
            </a:extLst>
          </p:cNvPr>
          <p:cNvSpPr/>
          <p:nvPr/>
        </p:nvSpPr>
        <p:spPr>
          <a:xfrm>
            <a:off x="8723983" y="4302878"/>
            <a:ext cx="7510151" cy="7510151"/>
          </a:xfrm>
          <a:prstGeom prst="ellipse">
            <a:avLst/>
          </a:prstGeom>
          <a:noFill/>
          <a:ln w="647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148E31-650D-6C4F-A2C9-7CD6FFB38835}"/>
              </a:ext>
            </a:extLst>
          </p:cNvPr>
          <p:cNvSpPr txBox="1"/>
          <p:nvPr/>
        </p:nvSpPr>
        <p:spPr bwMode="auto">
          <a:xfrm>
            <a:off x="872068" y="3044579"/>
            <a:ext cx="5253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4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BEYOND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AAE8F4-0CBF-B048-9483-366D6A68E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88" y="161053"/>
            <a:ext cx="854525" cy="10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4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4E0BDF-8498-774A-A44F-9DAABBED4336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19388" y="1254840"/>
            <a:ext cx="4998534" cy="469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CASH FLOW ADVANTAGE WITH </a:t>
            </a:r>
            <a:br>
              <a:rPr lang="en-US" sz="18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OPERATIONAL COST VARIANCE</a:t>
            </a:r>
          </a:p>
          <a:p>
            <a:pPr marL="0" indent="0">
              <a:buNone/>
            </a:pPr>
            <a:r>
              <a:rPr lang="en-US" sz="1867" dirty="0"/>
              <a:t> </a:t>
            </a:r>
          </a:p>
          <a:p>
            <a:pPr lvl="1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 traditional investment, you need to pay in advance to reach a break even point. Positive cash flow can take years.</a:t>
            </a:r>
          </a:p>
          <a:p>
            <a:pPr lvl="1"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Ea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Sy, no need to wait. And no major investment. Just pay rental and reap the benefits of your state-of-art chiller from day 1.</a:t>
            </a:r>
          </a:p>
          <a:p>
            <a:pPr lvl="1"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table shows that a €100K investment can generate positive cashflow for 5 years. Then, thanks to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2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concept, you will be entitled to upgrade your equipment with a more efficient unit and profit from positive cashflow again.</a:t>
            </a:r>
          </a:p>
          <a:p>
            <a:pPr lvl="1">
              <a:lnSpc>
                <a:spcPct val="10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67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14" y="1448078"/>
            <a:ext cx="5890793" cy="1757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E4224-7F4A-364C-9BD2-556C1AD57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246CEE-1665-7342-9DCA-29C294C4597C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43D81-B4F2-D747-B9A3-A252B01E1FB3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FDD52E-3A30-A742-884A-6D585FA278A7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E76771-3872-034E-8757-99AD79325F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rcRect/>
          <a:stretch/>
        </p:blipFill>
        <p:spPr>
          <a:xfrm>
            <a:off x="12901978" y="3460036"/>
            <a:ext cx="6302727" cy="5941459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73955E0B-F0AD-3444-BF2D-4FFBD34E2B15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3639937-9C50-594D-974B-66C54CB37240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2E7508B-092E-2F4D-906E-3F80EED77402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47EADCEF-A2B9-7A48-BA81-E605B5CEB72D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7028ACAF-4039-4C41-96F6-E9CA687AC700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30C5D3-A38B-F249-B554-B5966463D4FF}"/>
              </a:ext>
            </a:extLst>
          </p:cNvPr>
          <p:cNvSpPr/>
          <p:nvPr/>
        </p:nvSpPr>
        <p:spPr>
          <a:xfrm>
            <a:off x="136824" y="1856978"/>
            <a:ext cx="2209212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BE" sz="15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en-BE" sz="1400" spc="-15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BE" sz="15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29" name="TextBox 28">
            <a:hlinkClick r:id="rId6" action="ppaction://hlinksldjump"/>
            <a:extLst>
              <a:ext uri="{FF2B5EF4-FFF2-40B4-BE49-F238E27FC236}">
                <a16:creationId xmlns:a16="http://schemas.microsoft.com/office/drawing/2014/main" id="{8F5DB0B2-97C8-3D43-8EE2-63D42F69518A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EF9675FD-E2F5-E743-B33E-3D6A7255C8F7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8" action="ppaction://hlinksldjump"/>
            <a:extLst>
              <a:ext uri="{FF2B5EF4-FFF2-40B4-BE49-F238E27FC236}">
                <a16:creationId xmlns:a16="http://schemas.microsoft.com/office/drawing/2014/main" id="{B5962F5C-5E53-2649-8A97-606A87DBD629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1">
            <a:extLst>
              <a:ext uri="{FF2B5EF4-FFF2-40B4-BE49-F238E27FC236}">
                <a16:creationId xmlns:a16="http://schemas.microsoft.com/office/drawing/2014/main" id="{9AD35A06-D049-EB40-A504-C4B1654FC3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95551" y="1927482"/>
            <a:ext cx="5036093" cy="19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5">
            <a:extLst>
              <a:ext uri="{FF2B5EF4-FFF2-40B4-BE49-F238E27FC236}">
                <a16:creationId xmlns:a16="http://schemas.microsoft.com/office/drawing/2014/main" id="{451AF8A2-9A1E-FB46-9916-A623EC6DF32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14" y="3332616"/>
            <a:ext cx="5660451" cy="17577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D41AF87-8BE0-DD4B-8A99-5ED62EAFD047}"/>
              </a:ext>
            </a:extLst>
          </p:cNvPr>
          <p:cNvSpPr/>
          <p:nvPr/>
        </p:nvSpPr>
        <p:spPr>
          <a:xfrm>
            <a:off x="659351" y="3318737"/>
            <a:ext cx="742511" cy="230832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GB" sz="15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</a:t>
            </a:r>
            <a:endParaRPr lang="en-BE" sz="1500" dirty="0">
              <a:solidFill>
                <a:srgbClr val="EF4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62E8342-5AED-E64B-B421-9176880A0E8C}"/>
              </a:ext>
            </a:extLst>
          </p:cNvPr>
          <p:cNvSpPr/>
          <p:nvPr/>
        </p:nvSpPr>
        <p:spPr>
          <a:xfrm>
            <a:off x="5965673" y="-220168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422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2CA9E29-8C66-5C49-80E6-EA3457580592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479637" y="2027004"/>
            <a:ext cx="2875280" cy="2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60A7BFF9-A4A1-864F-BA42-79FFAC9F12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2472" y="1818907"/>
            <a:ext cx="7779844" cy="30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AABA5B53-1477-9F4E-A1E9-5EFB60365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2992" y="2618312"/>
            <a:ext cx="7668684" cy="35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208E60FE-E9DE-394A-AB94-A1AC0CBCB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0641" y="1792813"/>
            <a:ext cx="99483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D4510A75-618F-174A-BA7B-BCCE61666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5357" y="1792813"/>
            <a:ext cx="99271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663C229A-2038-CC41-B2C2-16D67C1FB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0075" y="1792813"/>
            <a:ext cx="99483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24CD785F-822C-544D-BD1C-285F76FD1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4791" y="1792813"/>
            <a:ext cx="99483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5B07A7-7ECE-7442-B6A2-3CB29F86C5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EE812AB-4E2F-0A4C-9BF8-DCB0C199E4D3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383DA-91DA-A946-97B6-4C4B7067D1A5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48845A-6DEC-714A-A368-3E8A20051B1B}"/>
              </a:ext>
            </a:extLst>
          </p:cNvPr>
          <p:cNvSpPr/>
          <p:nvPr/>
        </p:nvSpPr>
        <p:spPr>
          <a:xfrm>
            <a:off x="7735379" y="6287654"/>
            <a:ext cx="526309" cy="526309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Image 1">
            <a:extLst>
              <a:ext uri="{FF2B5EF4-FFF2-40B4-BE49-F238E27FC236}">
                <a16:creationId xmlns:a16="http://schemas.microsoft.com/office/drawing/2014/main" id="{EC13BF18-B3A5-2949-9C3F-67B7E80AB6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25379" y="1011966"/>
            <a:ext cx="2129978" cy="5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A1ED191D-900E-E247-A145-42A2CFD46536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57A575AF-9A38-8540-BEBA-85120724DCA1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51A3A985-28FC-C048-80CD-06D64B3C95EA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7915196-7AA6-8344-9B22-81CDD6ED9796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1FDA2CB0-C3F1-7D4F-ACF0-46A815436C20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7" name="TextBox 36">
            <a:hlinkClick r:id="rId8" action="ppaction://hlinksldjump"/>
            <a:extLst>
              <a:ext uri="{FF2B5EF4-FFF2-40B4-BE49-F238E27FC236}">
                <a16:creationId xmlns:a16="http://schemas.microsoft.com/office/drawing/2014/main" id="{B830CC04-799C-5044-A754-8006E9E906F6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4C8F79E4-4A52-5C4B-BC9A-6394C2865971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6489BA57-C0ED-D64A-B521-4DDE54C5660C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D23D7619-3A97-B045-BD28-01C4F205CF97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63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3745609-6F22-3B49-99A1-8C9A7F05C420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8654938-B2A9-654B-AAAF-2062E14F16FD}"/>
              </a:ext>
            </a:extLst>
          </p:cNvPr>
          <p:cNvSpPr/>
          <p:nvPr/>
        </p:nvSpPr>
        <p:spPr>
          <a:xfrm>
            <a:off x="-2777339" y="172740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5400000">
            <a:off x="215109" y="2027004"/>
            <a:ext cx="2875280" cy="2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0A063728-1CD5-D649-8F2D-9B7B217E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2817443" y="1886798"/>
            <a:ext cx="7411404" cy="297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ECFB0-BF28-2C4D-BBD7-BFE9875BC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76"/>
          <a:stretch/>
        </p:blipFill>
        <p:spPr>
          <a:xfrm>
            <a:off x="4673782" y="1763298"/>
            <a:ext cx="7038911" cy="4318848"/>
          </a:xfrm>
          <a:prstGeom prst="rect">
            <a:avLst/>
          </a:prstGeom>
        </p:spPr>
      </p:pic>
      <p:pic>
        <p:nvPicPr>
          <p:cNvPr id="16" name="Picture 1" descr="C:\Users\frbog\Pictures\RTAF VU 1\3D views\vue1-blanc-c.png">
            <a:extLst>
              <a:ext uri="{FF2B5EF4-FFF2-40B4-BE49-F238E27FC236}">
                <a16:creationId xmlns:a16="http://schemas.microsoft.com/office/drawing/2014/main" id="{529FA5C8-8604-0645-9704-87642B5A6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116" y="1767750"/>
            <a:ext cx="1050205" cy="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C:\Users\frbog\Pictures\RTAF VU 1\3D views\vue1-blanc-c.png">
            <a:extLst>
              <a:ext uri="{FF2B5EF4-FFF2-40B4-BE49-F238E27FC236}">
                <a16:creationId xmlns:a16="http://schemas.microsoft.com/office/drawing/2014/main" id="{A3C7C339-411C-0D44-9216-FE666058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424" y="1819952"/>
            <a:ext cx="1050205" cy="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C:\Users\frbog\Pictures\RTAF VU 1\3D views\vue1-blanc-c.png">
            <a:extLst>
              <a:ext uri="{FF2B5EF4-FFF2-40B4-BE49-F238E27FC236}">
                <a16:creationId xmlns:a16="http://schemas.microsoft.com/office/drawing/2014/main" id="{0058B752-4024-F648-8229-E7E9C8EC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9732" y="1763297"/>
            <a:ext cx="1050205" cy="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C:\Users\frbog\Pictures\RTAF VU 1\3D views\vue1-blanc-c.png">
            <a:extLst>
              <a:ext uri="{FF2B5EF4-FFF2-40B4-BE49-F238E27FC236}">
                <a16:creationId xmlns:a16="http://schemas.microsoft.com/office/drawing/2014/main" id="{757B5D71-7AB7-0E47-9517-E91CF24D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872" y="1767750"/>
            <a:ext cx="1050205" cy="75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5E45AB-F165-ED4C-B587-BD8E0F983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D440794-BA89-9349-BFD5-508CB4383972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3462E-422A-CE4B-9FA8-E09B744FBB76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05234-2B6E-784F-AFB2-D99AC877BA2C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1">
            <a:extLst>
              <a:ext uri="{FF2B5EF4-FFF2-40B4-BE49-F238E27FC236}">
                <a16:creationId xmlns:a16="http://schemas.microsoft.com/office/drawing/2014/main" id="{A9F062AF-C64E-A048-BAB5-3474CD676D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9548" y="946908"/>
            <a:ext cx="2129978" cy="50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548197-CD8B-AF45-9821-93843A901F0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3000"/>
          </a:blip>
          <a:srcRect/>
          <a:stretch/>
        </p:blipFill>
        <p:spPr>
          <a:xfrm>
            <a:off x="12901978" y="3460036"/>
            <a:ext cx="6302727" cy="5941459"/>
          </a:xfrm>
          <a:prstGeom prst="rect">
            <a:avLst/>
          </a:prstGeom>
        </p:spPr>
      </p:pic>
      <p:sp>
        <p:nvSpPr>
          <p:cNvPr id="32" name="Rectangle 7">
            <a:extLst>
              <a:ext uri="{FF2B5EF4-FFF2-40B4-BE49-F238E27FC236}">
                <a16:creationId xmlns:a16="http://schemas.microsoft.com/office/drawing/2014/main" id="{AB821B41-1FDD-5D46-A71A-5DCDA038F084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D753DECE-4C1B-DD4A-8BA0-1E046938A0B1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1456E9AA-0027-2C4E-928F-D57F7CE3DDB0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02DF63D0-E972-B34B-AF2F-53F44B2F6A87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hlinkClick r:id="rId9" action="ppaction://hlinksldjump"/>
            <a:extLst>
              <a:ext uri="{FF2B5EF4-FFF2-40B4-BE49-F238E27FC236}">
                <a16:creationId xmlns:a16="http://schemas.microsoft.com/office/drawing/2014/main" id="{BF582BB8-DE49-BC4F-8A76-2EEC5B143644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6B1C8205-E1EB-424E-9900-D849722B4146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11" action="ppaction://hlinksldjump"/>
            <a:extLst>
              <a:ext uri="{FF2B5EF4-FFF2-40B4-BE49-F238E27FC236}">
                <a16:creationId xmlns:a16="http://schemas.microsoft.com/office/drawing/2014/main" id="{C67437F7-3903-0D4A-9E50-C38FAAD88250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hlinkClick r:id="rId12" action="ppaction://hlinksldjump"/>
            <a:extLst>
              <a:ext uri="{FF2B5EF4-FFF2-40B4-BE49-F238E27FC236}">
                <a16:creationId xmlns:a16="http://schemas.microsoft.com/office/drawing/2014/main" id="{0F6F25A9-83FE-204B-8950-9D0E2B41F117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8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D26DFD-C200-214F-A569-148A373D9B2A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10800000">
            <a:off x="479637" y="2027004"/>
            <a:ext cx="2875280" cy="2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>
            <a:extLst>
              <a:ext uri="{FF2B5EF4-FFF2-40B4-BE49-F238E27FC236}">
                <a16:creationId xmlns:a16="http://schemas.microsoft.com/office/drawing/2014/main" id="{1782ABBB-A53D-304C-BB06-A620748E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4057266" y="1886798"/>
            <a:ext cx="7411404" cy="297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1B7BB2-5AAC-EC4A-8C02-C7156E79C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C2C3A5-8753-C747-8025-D848F8A8463B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86E4EFC-7427-7E4F-8E47-B2B6E80F2F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3000"/>
          </a:blip>
          <a:srcRect/>
          <a:stretch/>
        </p:blipFill>
        <p:spPr>
          <a:xfrm>
            <a:off x="4057266" y="-7363404"/>
            <a:ext cx="14416398" cy="135900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23105E-FA9E-F749-8B5B-3F665EDB7F36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AE016-55B9-7E4B-A58F-846753881766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57188-D07D-B549-BC06-D58D4A15F2DF}"/>
              </a:ext>
            </a:extLst>
          </p:cNvPr>
          <p:cNvSpPr/>
          <p:nvPr/>
        </p:nvSpPr>
        <p:spPr>
          <a:xfrm>
            <a:off x="7735379" y="6287654"/>
            <a:ext cx="526309" cy="526309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A848D3DA-07C7-B04D-BB91-CE99A2B438B9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9D24D23-9388-BA43-82F3-1F20ACDCA000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2B3CA85-3B0D-E141-BAEA-2970887FF077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DE717C1C-3B67-414F-84CC-8A7C3BED34F3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7CEB98AB-CC22-E440-9D09-F4720526117E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C6416520-84E2-B342-B23B-5A17973E336C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E7CA38EB-163F-EE47-BEB4-2BF239639B44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394660D3-3009-9F44-B883-9972E9B5B8F3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3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1F79529-291A-914C-A1F6-F3B49FCDB643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16200000">
            <a:off x="479637" y="2027004"/>
            <a:ext cx="2875280" cy="2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1CDBAAE2-1EBE-954C-AA4B-3FAFBAA7BF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13027570" y="1864755"/>
            <a:ext cx="7345152" cy="3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12D315-1708-1941-A219-2CE18DBB65C6}"/>
              </a:ext>
            </a:extLst>
          </p:cNvPr>
          <p:cNvSpPr/>
          <p:nvPr/>
        </p:nvSpPr>
        <p:spPr>
          <a:xfrm>
            <a:off x="3453202" y="847620"/>
            <a:ext cx="6299199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867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Our new TBA </a:t>
            </a:r>
            <a:r>
              <a:rPr lang="it-IT" sz="1867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Ea</a:t>
            </a:r>
            <a:r>
              <a:rPr lang="it-IT" sz="1867" b="1" kern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</a:t>
            </a:r>
            <a:r>
              <a:rPr lang="it-IT" sz="1867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Sy</a:t>
            </a:r>
            <a:r>
              <a:rPr lang="it-IT" sz="1867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tool shows you your energy savings</a:t>
            </a:r>
            <a:endParaRPr lang="en-IE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4CEB8A-E441-4F4F-B166-20EB31DFC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D67DC0-5017-024D-A972-CD9E8CD7D4F3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C6A9F-448E-6447-A049-1AB8836BC95C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E78AEC1-E2B1-A840-A11E-BCF28A82730B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F47AF53-4B0A-0440-81C8-69ADB9903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2" b="1252"/>
          <a:stretch/>
        </p:blipFill>
        <p:spPr bwMode="auto">
          <a:xfrm>
            <a:off x="3545305" y="1378616"/>
            <a:ext cx="6022488" cy="37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" descr="image001">
            <a:extLst>
              <a:ext uri="{FF2B5EF4-FFF2-40B4-BE49-F238E27FC236}">
                <a16:creationId xmlns:a16="http://schemas.microsoft.com/office/drawing/2014/main" id="{0343E1E1-966F-A44D-BF73-12658E3C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321" y="4294781"/>
            <a:ext cx="2920677" cy="17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5F148C2-10EE-924B-8B88-E228991A235E}"/>
              </a:ext>
            </a:extLst>
          </p:cNvPr>
          <p:cNvSpPr/>
          <p:nvPr/>
        </p:nvSpPr>
        <p:spPr>
          <a:xfrm>
            <a:off x="8081909" y="3476805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C234168E-92BC-6D47-BD42-C4A22611C3E1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8EA3CC74-DF35-1D46-919F-8E869980EFAE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C12D7C9E-519F-BF42-961B-09D65FFF1B42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F197D5E7-557A-8440-9563-C074C0CD9C4F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1B555B87-F450-D848-BDF9-81250B697B76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B84B92CB-9D86-D146-855B-4E20D8FE0AD9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10" action="ppaction://hlinksldjump"/>
            <a:extLst>
              <a:ext uri="{FF2B5EF4-FFF2-40B4-BE49-F238E27FC236}">
                <a16:creationId xmlns:a16="http://schemas.microsoft.com/office/drawing/2014/main" id="{BC2427FD-0A72-0147-931C-7B822CDC0850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hlinkClick r:id="rId11" action="ppaction://hlinksldjump"/>
            <a:extLst>
              <a:ext uri="{FF2B5EF4-FFF2-40B4-BE49-F238E27FC236}">
                <a16:creationId xmlns:a16="http://schemas.microsoft.com/office/drawing/2014/main" id="{65BCCE43-D026-6843-8D36-664871D17D1C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0535C33-544C-9B42-9D5E-4B199D726BAC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0343E1E1-966F-A44D-BF73-12658E3C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457" y="4691584"/>
            <a:ext cx="1886291" cy="115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209267" y="1222586"/>
            <a:ext cx="6193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business is evolving.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But so are your HVAC and cooling needs.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Maybe you need a larger or smaller unit than originally planned? Maybe you no longer need cooling?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Trane will upgrade your equipment to meet your new needs.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8708" y="3362663"/>
            <a:ext cx="6560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what if, after 5 years, a new Trane chiller is released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+30% efficiency?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simply request an upgrade.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398391-327B-664E-B10F-8111E286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C5E7B8-0EF8-6246-8DD4-58F2012C0034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931DC-5DF3-9B45-BB38-7722A315D675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2935D8B-8786-E24C-A519-D360CF5C44DD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0817BC-FE34-0D40-8E2F-6B2A0A3F9EBF}"/>
              </a:ext>
            </a:extLst>
          </p:cNvPr>
          <p:cNvSpPr/>
          <p:nvPr/>
        </p:nvSpPr>
        <p:spPr>
          <a:xfrm>
            <a:off x="-2337148" y="4857143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C99019AA-164C-9F4A-8326-B069BF1D099B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05B29822-1340-1C40-8B26-6238852FB014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81C46D0A-1349-D64D-945B-741B703C4180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F2290FBF-65A0-E442-9B96-114D5BCA14CF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hlinkClick r:id="rId4" action="ppaction://hlinksldjump"/>
            <a:extLst>
              <a:ext uri="{FF2B5EF4-FFF2-40B4-BE49-F238E27FC236}">
                <a16:creationId xmlns:a16="http://schemas.microsoft.com/office/drawing/2014/main" id="{BD12CF88-DAAC-7543-9566-6759064A59A2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E1E485DB-8977-6949-BF8E-871B18ABE6C6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hlinkClick r:id="rId6" action="ppaction://hlinksldjump"/>
            <a:extLst>
              <a:ext uri="{FF2B5EF4-FFF2-40B4-BE49-F238E27FC236}">
                <a16:creationId xmlns:a16="http://schemas.microsoft.com/office/drawing/2014/main" id="{D3B9053E-EF34-104C-B6E6-85BFB5889810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hlinkClick r:id="rId7" action="ppaction://hlinksldjump"/>
            <a:extLst>
              <a:ext uri="{FF2B5EF4-FFF2-40B4-BE49-F238E27FC236}">
                <a16:creationId xmlns:a16="http://schemas.microsoft.com/office/drawing/2014/main" id="{4BECE04C-39F1-8848-82FB-9B17E647C979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1">
            <a:extLst>
              <a:ext uri="{FF2B5EF4-FFF2-40B4-BE49-F238E27FC236}">
                <a16:creationId xmlns:a16="http://schemas.microsoft.com/office/drawing/2014/main" id="{BD28A7BB-2FBA-AF46-9124-4286BF1A19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1247" y="769455"/>
            <a:ext cx="5036093" cy="194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81CFF370-AB35-384B-BBC6-24B999D10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8"/>
          <a:stretch/>
        </p:blipFill>
        <p:spPr bwMode="auto">
          <a:xfrm>
            <a:off x="6788102" y="2728308"/>
            <a:ext cx="5305068" cy="333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Content Placeholder 3">
            <a:extLst>
              <a:ext uri="{FF2B5EF4-FFF2-40B4-BE49-F238E27FC236}">
                <a16:creationId xmlns:a16="http://schemas.microsoft.com/office/drawing/2014/main" id="{2449778B-C5D2-7F4D-9859-FE1F55C33751}"/>
              </a:ext>
            </a:extLst>
          </p:cNvPr>
          <p:cNvPicPr>
            <a:picLocks noGrp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795" y="4731170"/>
            <a:ext cx="775576" cy="4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" descr="C:\Users\frbog\Pictures\RTAF VU 1\3D views\vue1-blanc-c.png">
            <a:extLst>
              <a:ext uri="{FF2B5EF4-FFF2-40B4-BE49-F238E27FC236}">
                <a16:creationId xmlns:a16="http://schemas.microsoft.com/office/drawing/2014/main" id="{EE949791-ADFF-084E-B267-BE9FADC86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671" y="4196663"/>
            <a:ext cx="682005" cy="4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1">
            <a:extLst>
              <a:ext uri="{FF2B5EF4-FFF2-40B4-BE49-F238E27FC236}">
                <a16:creationId xmlns:a16="http://schemas.microsoft.com/office/drawing/2014/main" id="{51362A3A-62FA-9B4E-B00C-AD0A0EF86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5948" y="3634500"/>
            <a:ext cx="1012347" cy="5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4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0DC51E72-0478-5E46-8C11-69C8A83B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8259878" y="830411"/>
            <a:ext cx="3864454" cy="54152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2BFA4D-4837-2541-82B0-F0EFB1FB23F2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479C1A-FEEB-514A-B9E8-A78E8F889CDF}"/>
              </a:ext>
            </a:extLst>
          </p:cNvPr>
          <p:cNvSpPr/>
          <p:nvPr/>
        </p:nvSpPr>
        <p:spPr>
          <a:xfrm>
            <a:off x="8157330" y="32654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Image 7">
            <a:extLst>
              <a:ext uri="{FF2B5EF4-FFF2-40B4-BE49-F238E27FC236}">
                <a16:creationId xmlns:a16="http://schemas.microsoft.com/office/drawing/2014/main" id="{130F2337-2CFB-3240-A002-E1304A46D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484" y="1438422"/>
            <a:ext cx="7027996" cy="451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827AD5E8-EAD4-E142-90FD-4A23706B96C6}"/>
              </a:ext>
            </a:extLst>
          </p:cNvPr>
          <p:cNvSpPr txBox="1"/>
          <p:nvPr/>
        </p:nvSpPr>
        <p:spPr>
          <a:xfrm>
            <a:off x="861484" y="970492"/>
            <a:ext cx="75268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  <a:endParaRPr lang="en-US" sz="2800" dirty="0">
              <a:solidFill>
                <a:srgbClr val="EF4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CABE42-F377-5D4B-92D9-EE0759930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CC10A99-C316-6945-A289-9707157AFC32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0B6144-B592-FA40-8A77-6E5876827635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C68531-F444-6644-8472-2C9661919B9F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AFE803-B1D4-4643-A22D-89844DC599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3000"/>
          </a:blip>
          <a:srcRect/>
          <a:stretch/>
        </p:blipFill>
        <p:spPr>
          <a:xfrm>
            <a:off x="12901978" y="3460036"/>
            <a:ext cx="6302727" cy="5941459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E3DC1F02-8F76-2E45-92B4-F735316DC83D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DE3005F8-6CE0-0D46-B00A-175FBB7EBD33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974CC0C-EB7D-6E44-A1B4-FD687FA2E764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E4137344-2134-EE4B-9FAE-34646C221DB9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73492370-4306-4E4C-B8B9-2D3C3E2E5EDB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C3002915-8F5F-B745-B475-DE8D46470F58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hlinkClick r:id="rId8" action="ppaction://hlinksldjump"/>
            <a:extLst>
              <a:ext uri="{FF2B5EF4-FFF2-40B4-BE49-F238E27FC236}">
                <a16:creationId xmlns:a16="http://schemas.microsoft.com/office/drawing/2014/main" id="{7775E2AA-46AC-5341-A52A-22EF9F9B4748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9" action="ppaction://hlinksldjump"/>
            <a:extLst>
              <a:ext uri="{FF2B5EF4-FFF2-40B4-BE49-F238E27FC236}">
                <a16:creationId xmlns:a16="http://schemas.microsoft.com/office/drawing/2014/main" id="{709534F8-33CF-094A-8D33-7A4E12EC3434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84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2070FB-5740-2A49-A1AB-32EA813E2BC9}"/>
              </a:ext>
            </a:extLst>
          </p:cNvPr>
          <p:cNvSpPr/>
          <p:nvPr/>
        </p:nvSpPr>
        <p:spPr>
          <a:xfrm>
            <a:off x="0" y="0"/>
            <a:ext cx="12192000" cy="6970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136CD-CFA7-0848-912E-8CA9D8AB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4657" y="-3784928"/>
            <a:ext cx="15305133" cy="14427855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FBA5CF14-364C-8041-AADA-F1FA48CF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393870" y="1806872"/>
            <a:ext cx="3913603" cy="381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BFAD43-5684-EC42-B5CC-3FA2335A66BE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26596-8965-344F-B012-A20560C7E107}"/>
              </a:ext>
            </a:extLst>
          </p:cNvPr>
          <p:cNvSpPr/>
          <p:nvPr/>
        </p:nvSpPr>
        <p:spPr>
          <a:xfrm>
            <a:off x="353788" y="2962819"/>
            <a:ext cx="6957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27F209-B28A-574B-9F39-CA5D7C471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680" y="6453071"/>
            <a:ext cx="770756" cy="2218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7737C48-47E4-BB43-895B-62E55A835F5A}"/>
              </a:ext>
            </a:extLst>
          </p:cNvPr>
          <p:cNvSpPr/>
          <p:nvPr/>
        </p:nvSpPr>
        <p:spPr>
          <a:xfrm>
            <a:off x="8498250" y="-3280442"/>
            <a:ext cx="6346372" cy="6346372"/>
          </a:xfrm>
          <a:prstGeom prst="ellipse">
            <a:avLst/>
          </a:prstGeom>
          <a:noFill/>
          <a:ln w="647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95A30-638E-B149-A7D4-B4C18763B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88" y="161053"/>
            <a:ext cx="854525" cy="1080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B019EE-20DB-2B49-8328-101BD0FED408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7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34F8498-4C7D-A141-8818-F61BBE9924F2}"/>
              </a:ext>
            </a:extLst>
          </p:cNvPr>
          <p:cNvSpPr/>
          <p:nvPr/>
        </p:nvSpPr>
        <p:spPr>
          <a:xfrm>
            <a:off x="8112872" y="-2917372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C92CA1-63FF-364C-BF36-D28387A23F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rcRect/>
          <a:stretch/>
        </p:blipFill>
        <p:spPr>
          <a:xfrm>
            <a:off x="-71595" y="-2987399"/>
            <a:ext cx="15305133" cy="1442785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F0775C5-3F8A-BA47-9341-5AFF1A17FCB3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3E8301-CA3C-A144-8BDF-4D47D674A715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C0EFF1-EE67-7547-BF05-11EF78132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6934" y="1493505"/>
            <a:ext cx="9674577" cy="264982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17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HAVE CHOICES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business needs </a:t>
            </a:r>
            <a:r>
              <a:rPr lang="it-IT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and/or heating </a:t>
            </a: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equipment, but this is a significant capital investment.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any longer.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70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can give you choices: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</a:t>
            </a: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r-FR" sz="17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short-term or long-term rental program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only pay for HVAC when you need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22DC9-4F1C-F84C-ACFB-1DDF8174089F}"/>
              </a:ext>
            </a:extLst>
          </p:cNvPr>
          <p:cNvSpPr txBox="1"/>
          <p:nvPr/>
        </p:nvSpPr>
        <p:spPr bwMode="auto">
          <a:xfrm>
            <a:off x="702308" y="36510"/>
            <a:ext cx="5253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spc="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BEYOND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085" y="5225145"/>
            <a:ext cx="5500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kern="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r>
              <a:rPr lang="it-IT" sz="2800" kern="0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IE" sz="2800" dirty="0">
              <a:solidFill>
                <a:srgbClr val="EF4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BA5EC8A7-A752-514C-B970-C4228D2C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13097228" y="1254379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F93D3-E219-664C-803C-967A8857E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D074E285-9B03-BC46-ABD0-440ACB35DE8E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B2053C4-6872-B346-AAF7-0A8F068A3B7E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3E924978-188A-3E4D-97D1-BC3B80202A83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75DFE655-AAF5-F94C-9008-6CD12C86C55C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hlinkClick r:id="rId5" action="ppaction://hlinksldjump"/>
            <a:extLst>
              <a:ext uri="{FF2B5EF4-FFF2-40B4-BE49-F238E27FC236}">
                <a16:creationId xmlns:a16="http://schemas.microsoft.com/office/drawing/2014/main" id="{D3584C15-FE7E-9A4F-924D-011CB43CA151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9B6FC327-1214-F34D-BF9F-3C5758CD3AEA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7" action="ppaction://hlinksldjump"/>
            <a:extLst>
              <a:ext uri="{FF2B5EF4-FFF2-40B4-BE49-F238E27FC236}">
                <a16:creationId xmlns:a16="http://schemas.microsoft.com/office/drawing/2014/main" id="{63E16FB6-65E3-E041-968C-82376EEBD0AC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hlinkClick r:id="rId8" action="ppaction://hlinksldjump"/>
            <a:extLst>
              <a:ext uri="{FF2B5EF4-FFF2-40B4-BE49-F238E27FC236}">
                <a16:creationId xmlns:a16="http://schemas.microsoft.com/office/drawing/2014/main" id="{5F49C625-3CD7-2D47-AB54-746C4EE17784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4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409CF8-4188-B944-8D3E-06C4EC3068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</a:blip>
          <a:srcRect/>
          <a:stretch/>
        </p:blipFill>
        <p:spPr>
          <a:xfrm>
            <a:off x="2830567" y="307763"/>
            <a:ext cx="11335076" cy="106853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5968D5-1ED0-BA41-966A-72076881F9B9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3C73CDD7-4400-844D-9B93-1A6D6D964CCF}"/>
              </a:ext>
            </a:extLst>
          </p:cNvPr>
          <p:cNvSpPr txBox="1">
            <a:spLocks/>
          </p:cNvSpPr>
          <p:nvPr/>
        </p:nvSpPr>
        <p:spPr>
          <a:xfrm>
            <a:off x="4866218" y="1430866"/>
            <a:ext cx="6790940" cy="34713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16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REVOLUTIONARY APPROACH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it’s a repair, an upgrade or a replacement, Trane can offer a revolutionary approach to meet your needs.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investing and owning your HVAC system – we can give you «Equipment-as-a-Service».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HVAC made simple, or in one word: </a:t>
            </a:r>
            <a:r>
              <a:rPr lang="it-IT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6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it-IT" sz="1867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en-US" sz="1867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2278" y="1254379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89D9CFA-E46C-0641-86ED-FB4084D2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-5213349" y="1486155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024C9-6095-044F-BD80-1B183617F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C0BAC00-9786-A547-9E29-1B75E2F76248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A77B0E-2173-CC40-8660-FD1BA2128179}"/>
              </a:ext>
            </a:extLst>
          </p:cNvPr>
          <p:cNvSpPr/>
          <p:nvPr/>
        </p:nvSpPr>
        <p:spPr>
          <a:xfrm>
            <a:off x="7735379" y="6287654"/>
            <a:ext cx="526309" cy="526309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6A7477-0F4A-8A40-BB23-C3AC1DEFFB8B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9455A-B82D-9442-AE74-91F243025E3F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F47CDAC3-592A-474C-8975-237D389CB1F4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09EAE7A-D426-8142-BD9B-66500C3245D2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E5D00B2-C1B9-F64D-B267-E04C42AC599D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B2A91A9-C7F2-5F4F-AC1C-77E94ECFE134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8B1AE877-5BB3-CA40-9F53-41031011027E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6" action="ppaction://hlinksldjump"/>
            <a:extLst>
              <a:ext uri="{FF2B5EF4-FFF2-40B4-BE49-F238E27FC236}">
                <a16:creationId xmlns:a16="http://schemas.microsoft.com/office/drawing/2014/main" id="{29F51B9B-2AC2-944E-A0D5-61F6B33B52BE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E0C9ACEB-33BA-654A-AD0C-4E600052D533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C471E6FA-CC3D-964E-BB9F-1AB85C64C5FD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10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120A94-A40D-3B43-B20C-9F7EF298D372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5400000">
            <a:off x="476251" y="1254380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89D9CFA-E46C-0641-86ED-FB4084D2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5400000">
            <a:off x="-5213349" y="1486155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72C18CE-AE08-9C49-B565-4A9AF51A7E26}"/>
              </a:ext>
            </a:extLst>
          </p:cNvPr>
          <p:cNvSpPr txBox="1">
            <a:spLocks/>
          </p:cNvSpPr>
          <p:nvPr/>
        </p:nvSpPr>
        <p:spPr>
          <a:xfrm>
            <a:off x="6096001" y="1154926"/>
            <a:ext cx="6790940" cy="46108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16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Trane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get:</a:t>
            </a:r>
          </a:p>
          <a:p>
            <a:pPr>
              <a:lnSpc>
                <a:spcPts val="2667"/>
              </a:lnSpc>
            </a:pPr>
            <a:r>
              <a:rPr lang="en-US" sz="16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upfront cost, positive cash flow </a:t>
            </a:r>
          </a:p>
          <a:p>
            <a:pPr>
              <a:lnSpc>
                <a:spcPts val="2667"/>
              </a:lnSpc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 technology </a:t>
            </a:r>
          </a:p>
          <a:p>
            <a:pPr>
              <a:lnSpc>
                <a:spcPts val="2667"/>
              </a:lnSpc>
            </a:pPr>
            <a:r>
              <a:rPr lang="en-US" sz="16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switching to more powerful equipment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667"/>
              </a:lnSpc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Minimized running costs and a fixed monthly rate</a:t>
            </a:r>
          </a:p>
          <a:p>
            <a:pPr>
              <a:lnSpc>
                <a:spcPts val="2667"/>
              </a:lnSpc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 maintenance and warranty cover</a:t>
            </a:r>
          </a:p>
          <a:p>
            <a:pPr>
              <a:lnSpc>
                <a:spcPts val="2667"/>
              </a:lnSpc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reliability, total availability </a:t>
            </a:r>
          </a:p>
          <a:p>
            <a:pPr>
              <a:lnSpc>
                <a:spcPts val="2667"/>
              </a:lnSpc>
            </a:pPr>
            <a:r>
              <a:rPr lang="it-IT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risk and maximum </a:t>
            </a:r>
            <a:r>
              <a:rPr lang="it-IT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FDB6AA-171C-7C46-B256-C4D610F6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32F9F0-227B-6949-B1B6-009DFA49276E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E58568-7B25-EE4F-9B61-F4479ED24FD8}"/>
              </a:ext>
            </a:extLst>
          </p:cNvPr>
          <p:cNvSpPr/>
          <p:nvPr/>
        </p:nvSpPr>
        <p:spPr>
          <a:xfrm>
            <a:off x="-661079" y="377736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E96313-EBA1-4C4D-A618-1F5E3FC956EC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CF414-1E04-434E-8B18-B3B8DA170182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D9109-412D-7946-A14A-05FA2FDDE8D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rcRect/>
          <a:stretch/>
        </p:blipFill>
        <p:spPr>
          <a:xfrm>
            <a:off x="12602709" y="1874578"/>
            <a:ext cx="11335076" cy="10685358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5CC94C3C-EAAE-E142-8799-E6D085E490DE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55338722-AFEF-2644-8E0D-C545A9E0F070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3B3874B-A572-2749-B39B-BADF419C86C7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A5A155D-BE8C-594A-BE7E-8A42D966245F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hlinkClick r:id="rId5" action="ppaction://hlinksldjump"/>
            <a:extLst>
              <a:ext uri="{FF2B5EF4-FFF2-40B4-BE49-F238E27FC236}">
                <a16:creationId xmlns:a16="http://schemas.microsoft.com/office/drawing/2014/main" id="{A2BAA8FC-C5AB-1A41-9097-492E4A1A4B81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6" action="ppaction://hlinksldjump"/>
            <a:extLst>
              <a:ext uri="{FF2B5EF4-FFF2-40B4-BE49-F238E27FC236}">
                <a16:creationId xmlns:a16="http://schemas.microsoft.com/office/drawing/2014/main" id="{CE9BC6BC-D803-DF40-9228-6450E3EB7BAD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C5509EC1-F2AC-B041-8071-206C63B52BA0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8" action="ppaction://hlinksldjump"/>
            <a:extLst>
              <a:ext uri="{FF2B5EF4-FFF2-40B4-BE49-F238E27FC236}">
                <a16:creationId xmlns:a16="http://schemas.microsoft.com/office/drawing/2014/main" id="{49D976B1-8E5E-E745-87F3-EA40D7A73277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75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6137AA-DF94-FA4E-A7AC-BEB142F7354F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BA804B-D3CF-3F43-8CAD-E8BCFA1E92FD}"/>
              </a:ext>
            </a:extLst>
          </p:cNvPr>
          <p:cNvSpPr/>
          <p:nvPr/>
        </p:nvSpPr>
        <p:spPr>
          <a:xfrm>
            <a:off x="5018157" y="37318"/>
            <a:ext cx="6595241" cy="6596256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10800000">
            <a:off x="174626" y="1254379"/>
            <a:ext cx="4459816" cy="434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D3F7CE-F210-F24A-982B-C00BCBFE4CDA}"/>
              </a:ext>
            </a:extLst>
          </p:cNvPr>
          <p:cNvSpPr txBox="1">
            <a:spLocks/>
          </p:cNvSpPr>
          <p:nvPr/>
        </p:nvSpPr>
        <p:spPr>
          <a:xfrm>
            <a:off x="6096001" y="1202938"/>
            <a:ext cx="6790940" cy="46108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16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DETAILS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up to 9 years, with optional upgrades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new-for-old replacement on renewal of contract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rates: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use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standby at customer premises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standby at Trane warehouse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Select level 3 throughout the agreement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24/7 assistance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remote monitoring</a:t>
            </a:r>
          </a:p>
        </p:txBody>
      </p:sp>
      <p:pic>
        <p:nvPicPr>
          <p:cNvPr id="10" name="Image 3">
            <a:extLst>
              <a:ext uri="{FF2B5EF4-FFF2-40B4-BE49-F238E27FC236}">
                <a16:creationId xmlns:a16="http://schemas.microsoft.com/office/drawing/2014/main" id="{F697FCA2-290D-7A43-B6F5-79F1034F6D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2850819" y="902182"/>
            <a:ext cx="5794233" cy="24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75FD78-CBB3-D541-B1D4-D2C0AF7A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BF5FD16-47AF-344B-AE30-9E214DEDB505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9ED30A-FF12-B444-9858-BB4E248757BF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3388C1-D9C6-C049-8219-0F1206EC85E0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8639C2A8-EAB6-754A-B10D-051D3A73140A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C8212EB-173E-9844-881D-CEBD3804C294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CDFC32F9-FAB1-7542-86CF-D53AE8589179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82A49343-11C7-AF45-BE48-B14B12F3A58D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9AB0D55A-0921-4840-BB79-6DEE16BBE930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6" action="ppaction://hlinksldjump"/>
            <a:extLst>
              <a:ext uri="{FF2B5EF4-FFF2-40B4-BE49-F238E27FC236}">
                <a16:creationId xmlns:a16="http://schemas.microsoft.com/office/drawing/2014/main" id="{A554ACD3-3A68-B74D-81CD-394D866D8982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78DAB8BE-D45D-2E45-88F2-53FB5601E94C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hlinkClick r:id="rId8" action="ppaction://hlinksldjump"/>
            <a:extLst>
              <a:ext uri="{FF2B5EF4-FFF2-40B4-BE49-F238E27FC236}">
                <a16:creationId xmlns:a16="http://schemas.microsoft.com/office/drawing/2014/main" id="{DA81D251-275D-5B49-AB99-419340A16C46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10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D8EF4C-9474-F742-831D-2DBF20ECF648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0A02535-6B71-C94A-A265-15B90247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 rot="16200000">
            <a:off x="479637" y="2027004"/>
            <a:ext cx="2875280" cy="28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">
            <a:extLst>
              <a:ext uri="{FF2B5EF4-FFF2-40B4-BE49-F238E27FC236}">
                <a16:creationId xmlns:a16="http://schemas.microsoft.com/office/drawing/2014/main" id="{1CDBAAE2-1EBE-954C-AA4B-3FAFBAA7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3027570" y="1864755"/>
            <a:ext cx="7345152" cy="3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3">
            <a:extLst>
              <a:ext uri="{FF2B5EF4-FFF2-40B4-BE49-F238E27FC236}">
                <a16:creationId xmlns:a16="http://schemas.microsoft.com/office/drawing/2014/main" id="{6B4ED132-F3B5-AA49-B14D-818715620B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 bwMode="auto">
          <a:xfrm>
            <a:off x="3836003" y="1807067"/>
            <a:ext cx="7127978" cy="30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78C213-F27F-7C4A-AB65-D31E3A87D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6CF176-A20E-8C4F-80AB-7FC74BD1FAED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B27456-B917-CC43-80EB-22D998F61EFA}"/>
              </a:ext>
            </a:extLst>
          </p:cNvPr>
          <p:cNvSpPr/>
          <p:nvPr/>
        </p:nvSpPr>
        <p:spPr>
          <a:xfrm>
            <a:off x="7735379" y="6287654"/>
            <a:ext cx="526309" cy="526309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048A4F-D6DD-B445-857B-463187EF76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3000"/>
          </a:blip>
          <a:srcRect/>
          <a:stretch/>
        </p:blipFill>
        <p:spPr>
          <a:xfrm>
            <a:off x="2325729" y="-6198791"/>
            <a:ext cx="14416398" cy="13590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44EFEC-5031-224C-ADA2-10A136CC2B30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8A50A8-6A6D-DC4D-A31C-AF2F8658E7CC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66CC8184-401B-904B-A40E-AF1D49B203EF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A758CBC9-722B-CC4B-9660-E32A4612B769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7EBE8EB-809C-714B-AC90-E5501B85E130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4E88333-645B-0744-B197-36B1DD979FCD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63E865F1-3746-2440-871D-39563D86E1B6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26EBDC92-240D-7944-AAF4-E52BCA54EDBF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BDE10B50-F7D7-AF46-88F0-D7F6B44289AC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hlinkClick r:id="rId10" action="ppaction://hlinksldjump"/>
            <a:extLst>
              <a:ext uri="{FF2B5EF4-FFF2-40B4-BE49-F238E27FC236}">
                <a16:creationId xmlns:a16="http://schemas.microsoft.com/office/drawing/2014/main" id="{70F68DEF-55C8-CC49-BBF0-8AF92AAC92EE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5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C932ED3-0064-464E-B053-930AA50FFDE2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B7693225-25E4-2D4D-AE67-6EF39366724F}"/>
              </a:ext>
            </a:extLst>
          </p:cNvPr>
          <p:cNvSpPr txBox="1">
            <a:spLocks/>
          </p:cNvSpPr>
          <p:nvPr/>
        </p:nvSpPr>
        <p:spPr>
          <a:xfrm>
            <a:off x="525193" y="1225646"/>
            <a:ext cx="11329183" cy="491724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18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FINANCIALS – TURNING INVESTMENT INTO EXPENSE for a WIN-WIN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 about investing and owning your HVAC system. Trane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allows you to take an «Equipment-as-a-Service» approach.</a:t>
            </a:r>
            <a:endParaRPr lang="en-GB" sz="16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help you transform a fixed asset into a dynamic system,  with the flexibility to meet your needs as they evolve. </a:t>
            </a:r>
          </a:p>
          <a:p>
            <a:pPr>
              <a:lnSpc>
                <a:spcPct val="150000"/>
              </a:lnSpc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control of operating costs</a:t>
            </a:r>
          </a:p>
          <a:p>
            <a:pPr>
              <a:lnSpc>
                <a:spcPct val="150000"/>
              </a:lnSpc>
              <a:defRPr/>
            </a:pPr>
            <a:r>
              <a:rPr lang="en-GB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what you use</a:t>
            </a:r>
            <a:endParaRPr lang="en-IE" sz="16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monthly rate </a:t>
            </a:r>
          </a:p>
          <a:p>
            <a:pPr>
              <a:lnSpc>
                <a:spcPct val="150000"/>
              </a:lnSpc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technology </a:t>
            </a:r>
          </a:p>
          <a:p>
            <a:pPr>
              <a:lnSpc>
                <a:spcPct val="150000"/>
              </a:lnSpc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coverage of maintenance and warranty </a:t>
            </a:r>
          </a:p>
          <a:p>
            <a:pPr>
              <a:lnSpc>
                <a:spcPct val="150000"/>
              </a:lnSpc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reliability and availability, lowest financial risk.  </a:t>
            </a:r>
          </a:p>
          <a:p>
            <a:pPr>
              <a:lnSpc>
                <a:spcPct val="150000"/>
              </a:lnSpc>
              <a:defRPr/>
            </a:pPr>
            <a:endParaRPr lang="en-IE" sz="16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IE" sz="16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D4FA7-7BF7-584D-B2F6-53CCC5F5A6DC}"/>
              </a:ext>
            </a:extLst>
          </p:cNvPr>
          <p:cNvSpPr txBox="1"/>
          <p:nvPr/>
        </p:nvSpPr>
        <p:spPr>
          <a:xfrm>
            <a:off x="8383453" y="5385708"/>
            <a:ext cx="380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DD101-FD34-BA4C-952E-9A5111E379C3}"/>
              </a:ext>
            </a:extLst>
          </p:cNvPr>
          <p:cNvSpPr txBox="1"/>
          <p:nvPr/>
        </p:nvSpPr>
        <p:spPr>
          <a:xfrm>
            <a:off x="7255470" y="5385708"/>
            <a:ext cx="3356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EEB17-B741-3F40-8897-A3F1A51AE80D}"/>
              </a:ext>
            </a:extLst>
          </p:cNvPr>
          <p:cNvSpPr txBox="1"/>
          <p:nvPr/>
        </p:nvSpPr>
        <p:spPr>
          <a:xfrm>
            <a:off x="12493897" y="5385708"/>
            <a:ext cx="380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ADVANTAGES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4CF637-6606-DD4B-8909-C336624E7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ED6F35-5A0C-7E42-8F9D-A3804B65BF1B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1120DD2-378B-FE4F-B389-40F907BF4D49}"/>
              </a:ext>
            </a:extLst>
          </p:cNvPr>
          <p:cNvSpPr/>
          <p:nvPr/>
        </p:nvSpPr>
        <p:spPr>
          <a:xfrm>
            <a:off x="6421582" y="3633074"/>
            <a:ext cx="6346372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F77F1B-A6A7-C147-940A-5AD975C55E43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ACF4087-246B-1640-8DEE-B4D100DD8E35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46C90641-6943-CE4B-B3D4-12FA881C49FB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AE3D00E-90A5-334B-B8D9-5BB49819DADC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C382BDEE-432F-C643-A186-4219632624D5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635917D3-B964-374C-9C62-56FF941125E5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2" name="TextBox 31">
            <a:hlinkClick r:id="rId3" action="ppaction://hlinksldjump"/>
            <a:extLst>
              <a:ext uri="{FF2B5EF4-FFF2-40B4-BE49-F238E27FC236}">
                <a16:creationId xmlns:a16="http://schemas.microsoft.com/office/drawing/2014/main" id="{9CE6D50F-811B-8048-9E43-763CE131F322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4" action="ppaction://hlinksldjump"/>
            <a:extLst>
              <a:ext uri="{FF2B5EF4-FFF2-40B4-BE49-F238E27FC236}">
                <a16:creationId xmlns:a16="http://schemas.microsoft.com/office/drawing/2014/main" id="{54393F15-E6C8-E042-8737-89920540852F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hlinkClick r:id="rId5" action="ppaction://hlinksldjump"/>
            <a:extLst>
              <a:ext uri="{FF2B5EF4-FFF2-40B4-BE49-F238E27FC236}">
                <a16:creationId xmlns:a16="http://schemas.microsoft.com/office/drawing/2014/main" id="{133D05A6-4404-104F-8BBE-0CFA01F5C155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hlinkClick r:id="rId6" action="ppaction://hlinksldjump"/>
            <a:extLst>
              <a:ext uri="{FF2B5EF4-FFF2-40B4-BE49-F238E27FC236}">
                <a16:creationId xmlns:a16="http://schemas.microsoft.com/office/drawing/2014/main" id="{E4F19946-28D4-954F-9A06-283D39A3BBDA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93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34988B1-F1B2-5E43-BB39-C23FD3B4854B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146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FOR WHAT YOU NEED, WHEN YOU NEED IT</a:t>
            </a:r>
          </a:p>
          <a:p>
            <a:pPr marL="0" indent="0">
              <a:buNone/>
            </a:pPr>
            <a:endParaRPr lang="en-US" sz="1800" b="1" dirty="0">
              <a:solidFill>
                <a:srgbClr val="EF4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Chiller in use: Pay for standard rental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Contingency planning: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Why pay for a piece of equipment you may not use?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Depending on your level of business criticality, select: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Standby: At Trane depot or on your premises, ready to be connected.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 Partial use for seasonality :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Pay in full when you are using, otherwise pay a reduced rate.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EA3049-D55E-614B-911D-1D8294B7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B11851-A636-6F43-8B34-6B45D85941BB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32E87E-8A8A-2343-A2C7-6828D4A92069}"/>
              </a:ext>
            </a:extLst>
          </p:cNvPr>
          <p:cNvSpPr/>
          <p:nvPr/>
        </p:nvSpPr>
        <p:spPr>
          <a:xfrm>
            <a:off x="9419156" y="-3867398"/>
            <a:ext cx="6417045" cy="6346372"/>
          </a:xfrm>
          <a:prstGeom prst="ellipse">
            <a:avLst/>
          </a:prstGeom>
          <a:noFill/>
          <a:ln w="647700">
            <a:solidFill>
              <a:srgbClr val="EF4623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1424DD-15CE-B643-86EE-EB2DD9A2F669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D27530C-B618-0F43-8637-EF221849B6A7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4F3760-F3A3-A144-99CA-BECED63D3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2124" y="1560720"/>
            <a:ext cx="4272296" cy="18365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A222C6-2E67-8E46-A3B8-14895392A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2124" y="3810614"/>
            <a:ext cx="4272296" cy="18365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DA9888-C46F-394F-B0F3-AD4F98B647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61966" y="3510280"/>
            <a:ext cx="2149515" cy="1336040"/>
          </a:xfrm>
          <a:prstGeom prst="rect">
            <a:avLst/>
          </a:prstGeom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8245DCB2-CF9B-1242-B65C-D58D09FBFB04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8FFD13CB-CF5A-D642-ADC3-1E7DB5BB9685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FC65F76B-04B8-1641-8C17-74044F59A388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F3454E14-8C19-CA4B-A33A-95F5CAF13F2B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A5929F42-7215-394E-B235-98E94299F132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2445DED9-C58D-DF4C-945A-35A17263FF3C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509DB826-5B90-7042-9BB1-167DC5854FDC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24A524E2-52CD-B64E-8492-0666741F1C90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9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BEE899C-11B0-094E-8FAC-A790B717F01C}"/>
              </a:ext>
            </a:extLst>
          </p:cNvPr>
          <p:cNvSpPr/>
          <p:nvPr/>
        </p:nvSpPr>
        <p:spPr>
          <a:xfrm>
            <a:off x="1" y="6261760"/>
            <a:ext cx="12192000" cy="596240"/>
          </a:xfrm>
          <a:prstGeom prst="rect">
            <a:avLst/>
          </a:prstGeom>
          <a:solidFill>
            <a:srgbClr val="394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DB0CDE7-85AF-AD43-9A85-E28891F6D249}"/>
              </a:ext>
            </a:extLst>
          </p:cNvPr>
          <p:cNvSpPr txBox="1">
            <a:spLocks/>
          </p:cNvSpPr>
          <p:nvPr/>
        </p:nvSpPr>
        <p:spPr>
          <a:xfrm>
            <a:off x="525192" y="1322972"/>
            <a:ext cx="4081531" cy="356470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IE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eliminates the resistance created by a long payback period.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can enjoy positive net results of the TBA initiative already on the first day.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Trane made products can be «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it-IT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IE" sz="16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IE" sz="1600" kern="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A1C148-9FC2-5241-987F-63C95EA1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32" y="4050409"/>
            <a:ext cx="3159888" cy="1674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408366-89C1-8745-B437-676892B04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4"/>
          <a:stretch/>
        </p:blipFill>
        <p:spPr>
          <a:xfrm>
            <a:off x="5311002" y="1118045"/>
            <a:ext cx="5430904" cy="2182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2333C-9C74-D549-8E44-7543AF2D6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4"/>
          <a:stretch/>
        </p:blipFill>
        <p:spPr>
          <a:xfrm>
            <a:off x="5311002" y="4089154"/>
            <a:ext cx="5430904" cy="21824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3E4915-7A50-2340-9DBD-F84E08C488AB}"/>
              </a:ext>
            </a:extLst>
          </p:cNvPr>
          <p:cNvSpPr txBox="1"/>
          <p:nvPr/>
        </p:nvSpPr>
        <p:spPr>
          <a:xfrm>
            <a:off x="525193" y="883754"/>
            <a:ext cx="412213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EF4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ADVANTAGES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5D2CAC-48E0-B943-997A-FE21CD1F9A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968615" y="3010746"/>
            <a:ext cx="2149515" cy="1336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6486DE-66F4-5A4D-B576-F7EC362B2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3373" y="6430766"/>
            <a:ext cx="1049797" cy="3754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10489B-2486-C94E-A1E8-0893A9615DB2}"/>
              </a:ext>
            </a:extLst>
          </p:cNvPr>
          <p:cNvSpPr/>
          <p:nvPr/>
        </p:nvSpPr>
        <p:spPr>
          <a:xfrm>
            <a:off x="8498105" y="6226657"/>
            <a:ext cx="4845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kern="0" spc="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endParaRPr lang="en-US" sz="3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46E49A-C4A6-5747-AD12-ECD95806F4D5}"/>
              </a:ext>
            </a:extLst>
          </p:cNvPr>
          <p:cNvSpPr/>
          <p:nvPr/>
        </p:nvSpPr>
        <p:spPr>
          <a:xfrm>
            <a:off x="7735379" y="6287654"/>
            <a:ext cx="526309" cy="526309"/>
          </a:xfrm>
          <a:prstGeom prst="ellipse">
            <a:avLst/>
          </a:prstGeom>
          <a:noFill/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BDC614-BAF5-9A43-91B9-A5904B527E2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3000"/>
          </a:blip>
          <a:srcRect/>
          <a:stretch/>
        </p:blipFill>
        <p:spPr>
          <a:xfrm>
            <a:off x="2325729" y="-6198791"/>
            <a:ext cx="14416398" cy="1359006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355B30-D299-4D45-8B03-19476CBAD819}"/>
              </a:ext>
            </a:extLst>
          </p:cNvPr>
          <p:cNvSpPr/>
          <p:nvPr/>
        </p:nvSpPr>
        <p:spPr>
          <a:xfrm>
            <a:off x="0" y="0"/>
            <a:ext cx="12213463" cy="596240"/>
          </a:xfrm>
          <a:prstGeom prst="rect">
            <a:avLst/>
          </a:prstGeom>
          <a:solidFill>
            <a:srgbClr val="EF4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04CCFA-9B70-E54A-83C5-A0F331491C67}"/>
              </a:ext>
            </a:extLst>
          </p:cNvPr>
          <p:cNvSpPr txBox="1">
            <a:spLocks/>
          </p:cNvSpPr>
          <p:nvPr/>
        </p:nvSpPr>
        <p:spPr>
          <a:xfrm>
            <a:off x="322278" y="71307"/>
            <a:ext cx="10515600" cy="56726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55555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t-IT" sz="2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Trane EaaSy: ReThink</a:t>
            </a:r>
            <a:r>
              <a:rPr lang="it-IT" sz="2800" b="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approach to HVAC</a:t>
            </a:r>
            <a:endParaRPr lang="en-US" sz="2800" b="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6ABB60A-A85B-9044-8B7C-316ED3A1BB5F}"/>
              </a:ext>
            </a:extLst>
          </p:cNvPr>
          <p:cNvSpPr/>
          <p:nvPr/>
        </p:nvSpPr>
        <p:spPr bwMode="auto">
          <a:xfrm>
            <a:off x="596658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CC31F2FA-7E2A-DE45-847A-5F7D6FF7AA33}"/>
              </a:ext>
            </a:extLst>
          </p:cNvPr>
          <p:cNvSpPr/>
          <p:nvPr/>
        </p:nvSpPr>
        <p:spPr bwMode="auto">
          <a:xfrm>
            <a:off x="5532193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805A3A3-6211-EA4B-AA0A-0C7824BB7A03}"/>
              </a:ext>
            </a:extLst>
          </p:cNvPr>
          <p:cNvSpPr/>
          <p:nvPr/>
        </p:nvSpPr>
        <p:spPr bwMode="auto">
          <a:xfrm>
            <a:off x="3892472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CD8E900-CBC6-B046-A4D5-B26B1FE39E03}"/>
              </a:ext>
            </a:extLst>
          </p:cNvPr>
          <p:cNvSpPr/>
          <p:nvPr/>
        </p:nvSpPr>
        <p:spPr bwMode="auto">
          <a:xfrm>
            <a:off x="2248179" y="6080929"/>
            <a:ext cx="1449055" cy="569062"/>
          </a:xfrm>
          <a:prstGeom prst="roundRect">
            <a:avLst/>
          </a:prstGeom>
          <a:solidFill>
            <a:srgbClr val="EF46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0694D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id="{E835B7DC-E836-134E-BCCE-D98D811183B8}"/>
              </a:ext>
            </a:extLst>
          </p:cNvPr>
          <p:cNvSpPr txBox="1"/>
          <p:nvPr/>
        </p:nvSpPr>
        <p:spPr>
          <a:xfrm>
            <a:off x="605817" y="6085478"/>
            <a:ext cx="1430736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hlinkClick r:id="rId9" action="ppaction://hlinksldjump"/>
            <a:extLst>
              <a:ext uri="{FF2B5EF4-FFF2-40B4-BE49-F238E27FC236}">
                <a16:creationId xmlns:a16="http://schemas.microsoft.com/office/drawing/2014/main" id="{4F3FF742-527F-A441-9DB0-24C5B399AC0D}"/>
              </a:ext>
            </a:extLst>
          </p:cNvPr>
          <p:cNvSpPr txBox="1"/>
          <p:nvPr/>
        </p:nvSpPr>
        <p:spPr>
          <a:xfrm>
            <a:off x="5526081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risk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8628592C-0216-CB46-809E-A3CECD956C5E}"/>
              </a:ext>
            </a:extLst>
          </p:cNvPr>
          <p:cNvSpPr txBox="1"/>
          <p:nvPr/>
        </p:nvSpPr>
        <p:spPr>
          <a:xfrm>
            <a:off x="3898583" y="6085478"/>
            <a:ext cx="1436832" cy="510778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hlinkClick r:id="rId11" action="ppaction://hlinksldjump"/>
            <a:extLst>
              <a:ext uri="{FF2B5EF4-FFF2-40B4-BE49-F238E27FC236}">
                <a16:creationId xmlns:a16="http://schemas.microsoft.com/office/drawing/2014/main" id="{449DA641-56AB-9342-B771-1FBEF036EB08}"/>
              </a:ext>
            </a:extLst>
          </p:cNvPr>
          <p:cNvSpPr txBox="1"/>
          <p:nvPr/>
        </p:nvSpPr>
        <p:spPr>
          <a:xfrm>
            <a:off x="2257338" y="6085478"/>
            <a:ext cx="1430736" cy="51077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EaaSy</a:t>
            </a:r>
            <a:b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70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949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NeueHaasUnicaW1G-Regular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Kennedy, Veronique</cp:lastModifiedBy>
  <cp:revision>124</cp:revision>
  <dcterms:created xsi:type="dcterms:W3CDTF">2019-03-12T13:24:19Z</dcterms:created>
  <dcterms:modified xsi:type="dcterms:W3CDTF">2020-10-23T06:55:52Z</dcterms:modified>
</cp:coreProperties>
</file>